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tif>
</file>

<file path=ppt/media/image5.t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&amp; Subtitl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Title 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Body Level One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0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Image"/>
          <p:cNvSpPr/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Image"/>
          <p:cNvSpPr/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Image"/>
          <p:cNvSpPr/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Callout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22" name="Type a quote here."/>
          <p:cNvSpPr txBox="1"/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23" name="Johnny Appleseed"/>
          <p:cNvSpPr txBox="1"/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24" name="Text"/>
          <p:cNvSpPr txBox="1"/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 Alt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ype a quote here."/>
          <p:cNvSpPr txBox="1"/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33" name="Image"/>
          <p:cNvSpPr/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Johnny Appleseed"/>
          <p:cNvSpPr txBox="1"/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Image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Line"/>
          <p:cNvSpPr/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25" name="Body Level One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Line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Title Text"/>
          <p:cNvSpPr txBox="1"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35" name="Body Level One…"/>
          <p:cNvSpPr txBox="1"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/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/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Line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Image"/>
          <p:cNvSpPr/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Title Text"/>
          <p:cNvSpPr txBox="1"/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sz="17000"/>
            </a:lvl1pPr>
          </a:lstStyle>
          <a:p>
            <a:pPr/>
            <a:r>
              <a:t>Title Text</a:t>
            </a:r>
          </a:p>
        </p:txBody>
      </p:sp>
      <p:sp>
        <p:nvSpPr>
          <p:cNvPr id="54" name="Body Level One…"/>
          <p:cNvSpPr txBox="1"/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cap="all"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63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7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8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"/>
          <p:cNvSpPr txBox="1"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92" name="Image"/>
          <p:cNvSpPr/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Title Text"/>
          <p:cNvSpPr txBox="1"/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4" name="Body Level One…"/>
          <p:cNvSpPr txBox="1"/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ine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"/><Relationship Id="rId3" Type="http://schemas.openxmlformats.org/officeDocument/2006/relationships/image" Target="../media/image3.tif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"/><Relationship Id="rId3" Type="http://schemas.openxmlformats.org/officeDocument/2006/relationships/image" Target="../media/image5.tif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Rectangle"/>
          <p:cNvSpPr/>
          <p:nvPr/>
        </p:nvSpPr>
        <p:spPr>
          <a:xfrm>
            <a:off x="0" y="-38100"/>
            <a:ext cx="13004800" cy="3691556"/>
          </a:xfrm>
          <a:prstGeom prst="rect">
            <a:avLst/>
          </a:prstGeom>
          <a:solidFill>
            <a:srgbClr val="FFFFFF"/>
          </a:solidFill>
          <a:ln w="25400">
            <a:solidFill>
              <a:srgbClr val="5B5854"/>
            </a:solidFill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67" name="Logistic Regress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473201">
              <a:defRPr sz="13770"/>
            </a:lvl1pPr>
          </a:lstStyle>
          <a:p>
            <a:pPr/>
            <a:r>
              <a:t>Logistic Regression</a:t>
            </a:r>
          </a:p>
        </p:txBody>
      </p:sp>
      <p:sp>
        <p:nvSpPr>
          <p:cNvPr id="168" name="Machine learning 102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Machine learning 102</a:t>
            </a:r>
          </a:p>
        </p:txBody>
      </p:sp>
      <p:pic>
        <p:nvPicPr>
          <p:cNvPr id="169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22885" y="21255"/>
            <a:ext cx="4759030" cy="35728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LOGISTIC REGRESSION - Gradient Descent"/>
          <p:cNvSpPr txBox="1"/>
          <p:nvPr>
            <p:ph type="title"/>
          </p:nvPr>
        </p:nvSpPr>
        <p:spPr>
          <a:xfrm>
            <a:off x="406400" y="1530350"/>
            <a:ext cx="12192000" cy="723900"/>
          </a:xfrm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LOGISTIC REGRESSION - Gradient Descent</a:t>
            </a:r>
          </a:p>
        </p:txBody>
      </p:sp>
      <p:sp>
        <p:nvSpPr>
          <p:cNvPr id="205" name="Want to find w, b that minimise J(w, b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Want to find w, b that minimise J(w, b)</a:t>
            </a:r>
          </a:p>
          <a:p>
            <a:pPr/>
            <a:r>
              <a:t>This is a convex function:</a:t>
            </a:r>
          </a:p>
          <a:p>
            <a:pPr/>
            <a:r>
              <a:t>Repeat {</a:t>
            </a:r>
            <a:br/>
            <a:r>
              <a:t>  w := w - alpha * dJ(w, b) / dw</a:t>
            </a:r>
            <a:br/>
            <a:r>
              <a:t>  b  := b - alpha * dJ(w, b) / db</a:t>
            </a:r>
            <a:br/>
            <a:r>
              <a:t>}</a:t>
            </a:r>
          </a:p>
          <a:p>
            <a:pPr/>
            <a:r>
              <a:t>So take the partial derivative of each factor (the slope) multiplied by the learning rate αlpha</a:t>
            </a:r>
          </a:p>
        </p:txBody>
      </p:sp>
      <p:pic>
        <p:nvPicPr>
          <p:cNvPr id="206" name="Screen Shot 2017-08-20 at 11.13.23.png" descr="Screen Shot 2017-08-20 at 11.13.2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417494" y="3716734"/>
            <a:ext cx="5287587" cy="32488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Binary Classific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Binary ClassificatioN</a:t>
            </a:r>
          </a:p>
        </p:txBody>
      </p:sp>
      <p:grpSp>
        <p:nvGrpSpPr>
          <p:cNvPr id="174" name="Group"/>
          <p:cNvGrpSpPr/>
          <p:nvPr/>
        </p:nvGrpSpPr>
        <p:grpSpPr>
          <a:xfrm>
            <a:off x="1094834" y="3318859"/>
            <a:ext cx="10815132" cy="4970082"/>
            <a:chOff x="0" y="0"/>
            <a:chExt cx="10815130" cy="4970080"/>
          </a:xfrm>
        </p:grpSpPr>
        <p:pic>
          <p:nvPicPr>
            <p:cNvPr id="172" name="pasted-image.tiff" descr="pasted-image.tif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10059"/>
              <a:ext cx="4974227" cy="494996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3" name="pasted-image.tiff" descr="pasted-image.tiff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5840903" y="0"/>
              <a:ext cx="4974228" cy="497008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77" name="Group"/>
          <p:cNvGrpSpPr/>
          <p:nvPr/>
        </p:nvGrpSpPr>
        <p:grpSpPr>
          <a:xfrm>
            <a:off x="2181097" y="3562349"/>
            <a:ext cx="8535011" cy="5092701"/>
            <a:chOff x="0" y="0"/>
            <a:chExt cx="8535009" cy="5092700"/>
          </a:xfrm>
        </p:grpSpPr>
        <p:sp>
          <p:nvSpPr>
            <p:cNvPr id="175" name="1"/>
            <p:cNvSpPr txBox="1"/>
            <p:nvPr/>
          </p:nvSpPr>
          <p:spPr>
            <a:xfrm>
              <a:off x="6057900" y="0"/>
              <a:ext cx="2477110" cy="50927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sz="28800">
                  <a:solidFill>
                    <a:srgbClr val="F7FC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lvl1pPr>
            </a:lstStyle>
            <a:p>
              <a:pPr/>
              <a:r>
                <a:t>1</a:t>
              </a:r>
            </a:p>
          </p:txBody>
        </p:sp>
        <p:sp>
          <p:nvSpPr>
            <p:cNvPr id="176" name="0"/>
            <p:cNvSpPr txBox="1"/>
            <p:nvPr/>
          </p:nvSpPr>
          <p:spPr>
            <a:xfrm>
              <a:off x="0" y="0"/>
              <a:ext cx="2477110" cy="50927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 sz="28800">
                  <a:solidFill>
                    <a:srgbClr val="F7FCFF"/>
                  </a:solidFill>
                  <a:latin typeface="Avenir Next"/>
                  <a:ea typeface="Avenir Next"/>
                  <a:cs typeface="Avenir Next"/>
                  <a:sym typeface="Avenir Next"/>
                </a:defRPr>
              </a:lvl1pPr>
            </a:lstStyle>
            <a:p>
              <a:pPr/>
              <a:r>
                <a:t>0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7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5180" y="0"/>
            <a:ext cx="13035160" cy="130206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Data representa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Data representation</a:t>
            </a:r>
          </a:p>
        </p:txBody>
      </p:sp>
      <p:sp>
        <p:nvSpPr>
          <p:cNvPr id="182" name="Input Data (x)?…"/>
          <p:cNvSpPr txBox="1"/>
          <p:nvPr>
            <p:ph type="body" idx="1"/>
          </p:nvPr>
        </p:nvSpPr>
        <p:spPr>
          <a:xfrm>
            <a:off x="406400" y="2749550"/>
            <a:ext cx="12192000" cy="6108700"/>
          </a:xfrm>
          <a:prstGeom prst="rect">
            <a:avLst/>
          </a:prstGeom>
        </p:spPr>
        <p:txBody>
          <a:bodyPr/>
          <a:lstStyle/>
          <a:p>
            <a:pPr marL="422275" indent="-422275" defTabSz="554990">
              <a:spcBef>
                <a:spcPts val="2600"/>
              </a:spcBef>
              <a:defRPr sz="3230"/>
            </a:pPr>
            <a:r>
              <a:t>Input Data (x)?</a:t>
            </a:r>
          </a:p>
          <a:p>
            <a:pPr lvl="1" marL="844550" indent="-422275" defTabSz="554990">
              <a:spcBef>
                <a:spcPts val="2600"/>
              </a:spcBef>
              <a:defRPr sz="3230"/>
            </a:pPr>
            <a:r>
              <a:t>3D Matrix [4 x 4 x 3]</a:t>
            </a:r>
          </a:p>
          <a:p>
            <a:pPr lvl="1" marL="844550" indent="-422275" defTabSz="554990">
              <a:spcBef>
                <a:spcPts val="2600"/>
              </a:spcBef>
              <a:defRPr sz="3230"/>
            </a:pPr>
            <a:r>
              <a:t>2D Matrix [4 x 12]</a:t>
            </a:r>
          </a:p>
          <a:p>
            <a:pPr lvl="1" marL="844550" indent="-422275" defTabSz="554990">
              <a:spcBef>
                <a:spcPts val="2600"/>
              </a:spcBef>
              <a:defRPr sz="3230"/>
            </a:pPr>
            <a:r>
              <a:t>Greyscale [4 x 4]</a:t>
            </a:r>
          </a:p>
          <a:p>
            <a:pPr marL="422275" indent="-422275" defTabSz="554990">
              <a:spcBef>
                <a:spcPts val="2600"/>
              </a:spcBef>
              <a:defRPr sz="3230"/>
            </a:pPr>
            <a:r>
              <a:t>Label (y)</a:t>
            </a:r>
          </a:p>
          <a:p>
            <a:pPr lvl="1" marL="844550" indent="-422275" defTabSz="554990">
              <a:spcBef>
                <a:spcPts val="2600"/>
              </a:spcBef>
              <a:defRPr sz="3230"/>
            </a:pPr>
            <a:r>
              <a:t>1 - it’s a cat</a:t>
            </a:r>
          </a:p>
          <a:p>
            <a:pPr lvl="1" marL="844550" indent="-422275" defTabSz="554990">
              <a:spcBef>
                <a:spcPts val="2600"/>
              </a:spcBef>
              <a:defRPr sz="3230"/>
            </a:pPr>
            <a:r>
              <a:t>0 - it’s not a cat</a:t>
            </a:r>
          </a:p>
        </p:txBody>
      </p:sp>
      <p:pic>
        <p:nvPicPr>
          <p:cNvPr id="183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41553" y="1508961"/>
            <a:ext cx="4317864" cy="431426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242662" y="6046665"/>
            <a:ext cx="4315646" cy="3147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LINEAR Regres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LINEAR Regression</a:t>
            </a:r>
          </a:p>
        </p:txBody>
      </p:sp>
      <p:sp>
        <p:nvSpPr>
          <p:cNvPr id="187" name="Used weights (w) and bias (b) to predict an outcome (y’)…"/>
          <p:cNvSpPr txBox="1"/>
          <p:nvPr>
            <p:ph type="body" idx="1"/>
          </p:nvPr>
        </p:nvSpPr>
        <p:spPr>
          <a:xfrm>
            <a:off x="406400" y="2749550"/>
            <a:ext cx="12192000" cy="6108700"/>
          </a:xfrm>
          <a:prstGeom prst="rect">
            <a:avLst/>
          </a:prstGeom>
        </p:spPr>
        <p:txBody>
          <a:bodyPr/>
          <a:lstStyle/>
          <a:p>
            <a:pPr/>
            <a:r>
              <a:t>Used weights (w) and bias (b) to predict an outcome (y’)</a:t>
            </a:r>
          </a:p>
          <a:p>
            <a:pPr/>
            <a:r>
              <a:t>y’ = w</a:t>
            </a:r>
            <a:r>
              <a:rPr baseline="31999"/>
              <a:t>T</a:t>
            </a:r>
            <a:r>
              <a:t>x + b, where</a:t>
            </a:r>
          </a:p>
          <a:p>
            <a:pPr/>
            <a:r>
              <a:t>y’ is a number, not a class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Logistic Regres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Logistic Regression</a:t>
            </a:r>
          </a:p>
        </p:txBody>
      </p:sp>
      <p:sp>
        <p:nvSpPr>
          <p:cNvPr id="190" name="In binary classification we want a yes / no answer, so…"/>
          <p:cNvSpPr txBox="1"/>
          <p:nvPr>
            <p:ph type="body" idx="1"/>
          </p:nvPr>
        </p:nvSpPr>
        <p:spPr>
          <a:xfrm>
            <a:off x="406400" y="2749550"/>
            <a:ext cx="12192000" cy="6108700"/>
          </a:xfrm>
          <a:prstGeom prst="rect">
            <a:avLst/>
          </a:prstGeom>
        </p:spPr>
        <p:txBody>
          <a:bodyPr/>
          <a:lstStyle/>
          <a:p>
            <a:pPr/>
            <a:r>
              <a:t>In binary classification we want a yes / no answer, so</a:t>
            </a:r>
          </a:p>
          <a:p>
            <a:pPr lvl="1"/>
            <a:r>
              <a:t>y’ becomes the probability that it’s a yes</a:t>
            </a:r>
          </a:p>
          <a:p>
            <a:pPr lvl="1"/>
            <a:r>
              <a:t>y’ is a value between 0 and 1 (e.g. 0.75 means the model is 75% certain it’s a cat)</a:t>
            </a:r>
          </a:p>
          <a:p>
            <a:pPr/>
            <a:r>
              <a:t>So y’ = w</a:t>
            </a:r>
            <a:r>
              <a:rPr baseline="31999"/>
              <a:t>T</a:t>
            </a:r>
            <a:r>
              <a:t>x + b won’t work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Logistic Regression - SIGMOID FUN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Logistic Regression - SIGMOID FUNCTION</a:t>
            </a:r>
          </a:p>
        </p:txBody>
      </p:sp>
      <p:sp>
        <p:nvSpPr>
          <p:cNvPr id="193" name="In Logistic regression we want y’ to be between 0 and 1…"/>
          <p:cNvSpPr txBox="1"/>
          <p:nvPr>
            <p:ph type="body" idx="1"/>
          </p:nvPr>
        </p:nvSpPr>
        <p:spPr>
          <a:xfrm>
            <a:off x="406400" y="2749550"/>
            <a:ext cx="12192000" cy="6108700"/>
          </a:xfrm>
          <a:prstGeom prst="rect">
            <a:avLst/>
          </a:prstGeom>
        </p:spPr>
        <p:txBody>
          <a:bodyPr/>
          <a:lstStyle/>
          <a:p>
            <a:pPr/>
            <a:r>
              <a:t>In Logistic regression we want y’ to be between 0 and 1 </a:t>
            </a:r>
          </a:p>
          <a:p>
            <a:pPr/>
            <a:r>
              <a:t>y’ = </a:t>
            </a:r>
            <a:r>
              <a:rPr>
                <a:latin typeface="Cambria Math"/>
                <a:ea typeface="Cambria Math"/>
                <a:cs typeface="Cambria Math"/>
                <a:sym typeface="Cambria Math"/>
              </a:rPr>
              <a:t>𝞼(</a:t>
            </a:r>
            <a:r>
              <a:t>w</a:t>
            </a:r>
            <a:r>
              <a:rPr baseline="31999"/>
              <a:t>T</a:t>
            </a:r>
            <a:r>
              <a:t>x + b)</a:t>
            </a:r>
          </a:p>
          <a:p>
            <a:pPr/>
            <a:r>
              <a:rPr>
                <a:latin typeface="Cambria Math"/>
                <a:ea typeface="Cambria Math"/>
                <a:cs typeface="Cambria Math"/>
                <a:sym typeface="Cambria Math"/>
              </a:rPr>
              <a:t>𝞼</a:t>
            </a:r>
            <a:r>
              <a:t>(z) = 1 / (1 + e</a:t>
            </a:r>
            <a:r>
              <a:rPr baseline="31999"/>
              <a:t>-z</a:t>
            </a:r>
            <a:r>
              <a:t>)</a:t>
            </a:r>
          </a:p>
        </p:txBody>
      </p:sp>
      <p:pic>
        <p:nvPicPr>
          <p:cNvPr id="194" name="pasted-image.pdf" descr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361112" y="4371975"/>
            <a:ext cx="5468356" cy="3402283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Intuition:…"/>
          <p:cNvSpPr txBox="1"/>
          <p:nvPr/>
        </p:nvSpPr>
        <p:spPr>
          <a:xfrm>
            <a:off x="276098" y="5400278"/>
            <a:ext cx="7881417" cy="411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200"/>
            </a:pPr>
            <a:r>
              <a:t>Intuition:</a:t>
            </a:r>
          </a:p>
          <a:p>
            <a:pPr>
              <a:defRPr sz="3200"/>
            </a:pPr>
            <a:r>
              <a:t>As z becomes large, e</a:t>
            </a:r>
            <a:r>
              <a:rPr baseline="31999"/>
              <a:t>-z</a:t>
            </a:r>
            <a:r>
              <a:t> tends to zero</a:t>
            </a:r>
          </a:p>
          <a:p>
            <a:pPr>
              <a:defRPr sz="3200"/>
            </a:pPr>
            <a:r>
              <a:rPr>
                <a:latin typeface="Cambria Math"/>
                <a:ea typeface="Cambria Math"/>
                <a:cs typeface="Cambria Math"/>
                <a:sym typeface="Cambria Math"/>
              </a:rPr>
              <a:t>𝞼</a:t>
            </a:r>
            <a:r>
              <a:rPr>
                <a:latin typeface="Avenir Next"/>
                <a:ea typeface="Avenir Next"/>
                <a:cs typeface="Avenir Next"/>
                <a:sym typeface="Avenir Next"/>
              </a:rPr>
              <a:t>(z) = 1 / (1 + small) ~= 1</a:t>
            </a:r>
            <a:endParaRPr>
              <a:latin typeface="Avenir Next"/>
              <a:ea typeface="Avenir Next"/>
              <a:cs typeface="Avenir Next"/>
              <a:sym typeface="Avenir Next"/>
            </a:endParaRPr>
          </a:p>
          <a:p>
            <a:pPr>
              <a:defRPr sz="3200">
                <a:latin typeface="Avenir Next"/>
                <a:ea typeface="Avenir Next"/>
                <a:cs typeface="Avenir Next"/>
                <a:sym typeface="Avenir Next"/>
              </a:defRPr>
            </a:pPr>
            <a:r>
              <a:t>As z  becomes negative, e</a:t>
            </a:r>
            <a:r>
              <a:rPr baseline="31999"/>
              <a:t>-z</a:t>
            </a:r>
            <a:r>
              <a:t> tends to large</a:t>
            </a:r>
          </a:p>
          <a:p>
            <a:pPr>
              <a:defRPr sz="3200"/>
            </a:pPr>
            <a:r>
              <a:rPr>
                <a:latin typeface="Cambria Math"/>
                <a:ea typeface="Cambria Math"/>
                <a:cs typeface="Cambria Math"/>
                <a:sym typeface="Cambria Math"/>
              </a:rPr>
              <a:t>𝞼</a:t>
            </a:r>
            <a:r>
              <a:rPr>
                <a:latin typeface="Avenir Next"/>
                <a:ea typeface="Avenir Next"/>
                <a:cs typeface="Avenir Next"/>
                <a:sym typeface="Avenir Next"/>
              </a:rPr>
              <a:t>(z) = 1 / (1 + large) ~= 0</a:t>
            </a: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nodeType="clickEffect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4" grpId="1"/>
      <p:bldP build="whole" bldLvl="1" animBg="1" rev="0" advAuto="0" spid="195" grpId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Logistic Regression - LOSS Fun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Logistic Regression - LOSS Function</a:t>
            </a:r>
          </a:p>
        </p:txBody>
      </p:sp>
      <p:sp>
        <p:nvSpPr>
          <p:cNvPr id="198" name="l(y’, y) = 1/2 * (y’ - y)2 but this function is not convex…"/>
          <p:cNvSpPr txBox="1"/>
          <p:nvPr>
            <p:ph type="body" idx="1"/>
          </p:nvPr>
        </p:nvSpPr>
        <p:spPr>
          <a:xfrm>
            <a:off x="406400" y="2749550"/>
            <a:ext cx="12192000" cy="6108700"/>
          </a:xfrm>
          <a:prstGeom prst="rect">
            <a:avLst/>
          </a:prstGeom>
        </p:spPr>
        <p:txBody>
          <a:bodyPr/>
          <a:lstStyle/>
          <a:p>
            <a:pPr/>
            <a:r>
              <a:t>l(y’, y) = 1/2 * (y’ - y)</a:t>
            </a:r>
            <a:r>
              <a:rPr baseline="31999"/>
              <a:t>2 </a:t>
            </a:r>
            <a:r>
              <a:t>but this function is not convex</a:t>
            </a:r>
          </a:p>
          <a:p>
            <a:pPr/>
            <a:r>
              <a:t>So we use:</a:t>
            </a:r>
          </a:p>
          <a:p>
            <a:pPr lvl="2" marL="0" indent="457200">
              <a:buClrTx/>
              <a:buSzTx/>
              <a:buFontTx/>
              <a:buNone/>
            </a:pPr>
            <a:r>
              <a:t>l(y’, y) = -(y * log(y’) + (1-y) * log(1-y’))</a:t>
            </a:r>
          </a:p>
          <a:p>
            <a:pPr/>
            <a:r>
              <a:t>Intuition:</a:t>
            </a:r>
          </a:p>
          <a:p>
            <a:pPr lvl="2" marL="0" indent="457200">
              <a:buClrTx/>
              <a:buSzTx/>
              <a:buFontTx/>
              <a:buNone/>
              <a:defRPr sz="3000"/>
            </a:pPr>
            <a:r>
              <a:t>If y = 1, then l(y’, y) = -log(y’), so as y’ tends to 1, the loss is small</a:t>
            </a:r>
          </a:p>
          <a:p>
            <a:pPr lvl="2" marL="0" indent="457200">
              <a:buClrTx/>
              <a:buSzTx/>
              <a:buFontTx/>
              <a:buNone/>
              <a:defRPr sz="3000"/>
            </a:pPr>
            <a:r>
              <a:t>If y = 0, then l(y’, y) = -log(1-y’), so as y’ tends to 0, the loss is small</a:t>
            </a:r>
          </a:p>
        </p:txBody>
      </p:sp>
      <p:pic>
        <p:nvPicPr>
          <p:cNvPr id="199" name="pasted-image.pdf" descr="pasted-image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56726" y="3395619"/>
            <a:ext cx="4382974" cy="296236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LOGISTIC REGRESSION - COST FUNCTION"/>
          <p:cNvSpPr txBox="1"/>
          <p:nvPr>
            <p:ph type="title"/>
          </p:nvPr>
        </p:nvSpPr>
        <p:spPr>
          <a:xfrm>
            <a:off x="406400" y="1530350"/>
            <a:ext cx="12192000" cy="723900"/>
          </a:xfrm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LOGISTIC REGRESSION - COST FUNCTION</a:t>
            </a:r>
          </a:p>
        </p:txBody>
      </p:sp>
      <p:sp>
        <p:nvSpPr>
          <p:cNvPr id="202" name="Apply the loss function to each pair of label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Apply the loss function to each pair of labels:</a:t>
            </a:r>
          </a:p>
          <a:p>
            <a:pPr lvl="2" marL="0" indent="457200">
              <a:buClrTx/>
              <a:buSzTx/>
              <a:buFontTx/>
              <a:buNone/>
              <a:defRPr sz="3000"/>
            </a:pPr>
            <a:r>
              <a:t>J(w, b) = 1/m * sum of ( l(y’</a:t>
            </a:r>
            <a:r>
              <a:rPr baseline="31999"/>
              <a:t>(i)</a:t>
            </a:r>
            <a:r>
              <a:t>, y</a:t>
            </a:r>
            <a:r>
              <a:rPr baseline="31999"/>
              <a:t>(i)</a:t>
            </a:r>
            <a:r>
              <a:t>) )</a:t>
            </a:r>
          </a:p>
          <a:p>
            <a:pPr lvl="2" marL="0" indent="457200">
              <a:buClrTx/>
              <a:buSzTx/>
              <a:buFontTx/>
              <a:buNone/>
              <a:defRPr sz="3000"/>
            </a:pPr>
            <a:r>
              <a:t>or in full</a:t>
            </a:r>
          </a:p>
          <a:p>
            <a:pPr lvl="2" marL="0" indent="457200">
              <a:buClrTx/>
              <a:buSzTx/>
              <a:buFontTx/>
              <a:buNone/>
              <a:defRPr sz="3000"/>
            </a:pPr>
            <a:r>
              <a:t>J(w, b) = 1/m * sum of ( -(y</a:t>
            </a:r>
            <a:r>
              <a:rPr baseline="31999"/>
              <a:t>(i)</a:t>
            </a:r>
            <a:r>
              <a:t> * log(y’</a:t>
            </a:r>
            <a:r>
              <a:rPr baseline="31999"/>
              <a:t>(i)</a:t>
            </a:r>
            <a:r>
              <a:t>) + (1-y</a:t>
            </a:r>
            <a:r>
              <a:rPr baseline="31999"/>
              <a:t>(i)</a:t>
            </a:r>
            <a:r>
              <a:t>) * log (1- y’</a:t>
            </a:r>
            <a:r>
              <a:rPr baseline="31999"/>
              <a:t>(i)</a:t>
            </a:r>
            <a:r>
              <a:t>) 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